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8" r:id="rId3"/>
    <p:sldId id="260" r:id="rId4"/>
    <p:sldId id="259" r:id="rId5"/>
    <p:sldId id="262" r:id="rId6"/>
    <p:sldId id="277" r:id="rId7"/>
    <p:sldId id="264" r:id="rId8"/>
    <p:sldId id="265" r:id="rId9"/>
    <p:sldId id="271" r:id="rId10"/>
    <p:sldId id="280" r:id="rId11"/>
    <p:sldId id="273" r:id="rId12"/>
    <p:sldId id="279" r:id="rId13"/>
    <p:sldId id="263" r:id="rId14"/>
    <p:sldId id="267" r:id="rId15"/>
    <p:sldId id="269" r:id="rId16"/>
    <p:sldId id="268" r:id="rId17"/>
    <p:sldId id="276" r:id="rId18"/>
    <p:sldId id="274" r:id="rId19"/>
    <p:sldId id="275" r:id="rId20"/>
    <p:sldId id="266" r:id="rId21"/>
    <p:sldId id="270" r:id="rId22"/>
    <p:sldId id="28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ndo" initials="N" lastIdx="2" clrIdx="0">
    <p:extLst>
      <p:ext uri="{19B8F6BF-5375-455C-9EA6-DF929625EA0E}">
        <p15:presenceInfo xmlns:p15="http://schemas.microsoft.com/office/powerpoint/2012/main" userId="Nand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4" d="100"/>
          <a:sy n="114" d="100"/>
        </p:scale>
        <p:origin x="360" y="11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5648182-123A-4DE5-9C34-80C16AA0905C}" type="datetimeFigureOut">
              <a:rPr lang="it-IT" smtClean="0"/>
              <a:t>12/12/2019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1990298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5648182-123A-4DE5-9C34-80C16AA0905C}" type="datetimeFigureOut">
              <a:rPr lang="it-IT" smtClean="0"/>
              <a:t>12/12/2019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1987590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5648182-123A-4DE5-9C34-80C16AA0905C}" type="datetimeFigureOut">
              <a:rPr lang="it-IT" smtClean="0"/>
              <a:t>12/12/2019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1535668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85648182-123A-4DE5-9C34-80C16AA0905C}" type="datetimeFigureOut">
              <a:rPr lang="it-IT" smtClean="0"/>
              <a:t>12/12/2019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1784981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5648182-123A-4DE5-9C34-80C16AA0905C}" type="datetimeFigureOut">
              <a:rPr lang="it-IT" smtClean="0"/>
              <a:t>12/12/2019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1757409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85648182-123A-4DE5-9C34-80C16AA0905C}" type="datetimeFigureOut">
              <a:rPr lang="it-IT" smtClean="0"/>
              <a:t>12/12/2019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2229509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648182-123A-4DE5-9C34-80C16AA0905C}" type="datetimeFigureOut">
              <a:rPr lang="it-IT" smtClean="0"/>
              <a:t>12/12/2019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2126887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5648182-123A-4DE5-9C34-80C16AA0905C}" type="datetimeFigureOut">
              <a:rPr lang="it-IT" smtClean="0"/>
              <a:t>12/12/2019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1390850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5648182-123A-4DE5-9C34-80C16AA0905C}" type="datetimeFigureOut">
              <a:rPr lang="it-IT" smtClean="0"/>
              <a:t>12/12/2019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2959968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5648182-123A-4DE5-9C34-80C16AA0905C}" type="datetimeFigureOut">
              <a:rPr lang="it-IT" smtClean="0"/>
              <a:t>12/12/2019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468182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5648182-123A-4DE5-9C34-80C16AA0905C}" type="datetimeFigureOut">
              <a:rPr lang="it-IT" smtClean="0"/>
              <a:t>12/12/2019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61CAECD-4B12-491E-8536-C84BBEF8F7F4}" type="slidenum">
              <a:rPr lang="it-IT" smtClean="0"/>
              <a:t>‹N›</a:t>
            </a:fld>
            <a:endParaRPr lang="it-IT"/>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01878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5648182-123A-4DE5-9C34-80C16AA0905C}" type="datetimeFigureOut">
              <a:rPr lang="it-IT" smtClean="0"/>
              <a:t>12/12/2019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2614445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5648182-123A-4DE5-9C34-80C16AA0905C}" type="datetimeFigureOut">
              <a:rPr lang="it-IT" smtClean="0"/>
              <a:t>12/12/2019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61CAECD-4B12-491E-8536-C84BBEF8F7F4}" type="slidenum">
              <a:rPr lang="it-IT" smtClean="0"/>
              <a:t>‹N›</a:t>
            </a:fld>
            <a:endParaRPr lang="it-IT"/>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643406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5648182-123A-4DE5-9C34-80C16AA0905C}" type="datetimeFigureOut">
              <a:rPr lang="it-IT" smtClean="0"/>
              <a:t>12/12/2019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18306147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5648182-123A-4DE5-9C34-80C16AA0905C}" type="datetimeFigureOut">
              <a:rPr lang="it-IT" smtClean="0"/>
              <a:t>12/12/2019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20605081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5648182-123A-4DE5-9C34-80C16AA0905C}" type="datetimeFigureOut">
              <a:rPr lang="it-IT" smtClean="0"/>
              <a:t>12/12/2019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61CAECD-4B12-491E-8536-C84BBEF8F7F4}" type="slidenum">
              <a:rPr lang="it-IT" smtClean="0"/>
              <a:t>‹N›</a:t>
            </a:fld>
            <a:endParaRPr lang="it-IT"/>
          </a:p>
        </p:txBody>
      </p:sp>
    </p:spTree>
    <p:extLst>
      <p:ext uri="{BB962C8B-B14F-4D97-AF65-F5344CB8AC3E}">
        <p14:creationId xmlns:p14="http://schemas.microsoft.com/office/powerpoint/2010/main" val="48476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5648182-123A-4DE5-9C34-80C16AA0905C}" type="datetimeFigureOut">
              <a:rPr lang="it-IT" smtClean="0"/>
              <a:t>12/12/2019</a:t>
            </a:fld>
            <a:endParaRPr lang="it-IT"/>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61CAECD-4B12-491E-8536-C84BBEF8F7F4}" type="slidenum">
              <a:rPr lang="it-IT" smtClean="0"/>
              <a:t>‹N›</a:t>
            </a:fld>
            <a:endParaRPr lang="it-IT"/>
          </a:p>
        </p:txBody>
      </p:sp>
    </p:spTree>
    <p:extLst>
      <p:ext uri="{BB962C8B-B14F-4D97-AF65-F5344CB8AC3E}">
        <p14:creationId xmlns:p14="http://schemas.microsoft.com/office/powerpoint/2010/main" val="423571525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milan.cervantes.es/FichasCultura/Ficha110377_24_1.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C995D9-4656-4E98-95B4-4F505A1C654B}"/>
              </a:ext>
            </a:extLst>
          </p:cNvPr>
          <p:cNvSpPr>
            <a:spLocks noGrp="1"/>
          </p:cNvSpPr>
          <p:nvPr>
            <p:ph type="ctrTitle"/>
          </p:nvPr>
        </p:nvSpPr>
        <p:spPr>
          <a:xfrm>
            <a:off x="1507067" y="2501808"/>
            <a:ext cx="7766936" cy="1646302"/>
          </a:xfrm>
        </p:spPr>
        <p:txBody>
          <a:bodyPr>
            <a:normAutofit fontScale="90000"/>
          </a:bodyPr>
          <a:lstStyle/>
          <a:p>
            <a:r>
              <a:rPr lang="it-IT" dirty="0">
                <a:hlinkClick r:id="rId2"/>
              </a:rPr>
              <a:t>Alas </a:t>
            </a:r>
            <a:r>
              <a:rPr lang="it-IT" dirty="0" err="1">
                <a:hlinkClick r:id="rId2"/>
              </a:rPr>
              <a:t>sobre</a:t>
            </a:r>
            <a:r>
              <a:rPr lang="it-IT" dirty="0">
                <a:hlinkClick r:id="rId2"/>
              </a:rPr>
              <a:t> </a:t>
            </a:r>
            <a:r>
              <a:rPr lang="it-IT" dirty="0" err="1">
                <a:hlinkClick r:id="rId2"/>
              </a:rPr>
              <a:t>el</a:t>
            </a:r>
            <a:r>
              <a:rPr lang="it-IT" dirty="0">
                <a:hlinkClick r:id="rId2"/>
              </a:rPr>
              <a:t> </a:t>
            </a:r>
            <a:r>
              <a:rPr lang="it-IT" dirty="0" err="1">
                <a:hlinkClick r:id="rId2"/>
              </a:rPr>
              <a:t>Mediterráneo</a:t>
            </a:r>
            <a:r>
              <a:rPr lang="it-IT" dirty="0">
                <a:hlinkClick r:id="rId2"/>
              </a:rPr>
              <a:t>:</a:t>
            </a:r>
            <a:br>
              <a:rPr lang="it-IT" dirty="0"/>
            </a:br>
            <a:endParaRPr lang="it-IT" dirty="0"/>
          </a:p>
        </p:txBody>
      </p:sp>
      <p:sp>
        <p:nvSpPr>
          <p:cNvPr id="3" name="Sottotitolo 2">
            <a:extLst>
              <a:ext uri="{FF2B5EF4-FFF2-40B4-BE49-F238E27FC236}">
                <a16:creationId xmlns:a16="http://schemas.microsoft.com/office/drawing/2014/main" id="{E13655DF-495C-4809-955B-355AC62BF13C}"/>
              </a:ext>
            </a:extLst>
          </p:cNvPr>
          <p:cNvSpPr>
            <a:spLocks noGrp="1"/>
          </p:cNvSpPr>
          <p:nvPr>
            <p:ph type="subTitle" idx="1"/>
          </p:nvPr>
        </p:nvSpPr>
        <p:spPr>
          <a:xfrm>
            <a:off x="1721075" y="4284297"/>
            <a:ext cx="7766936" cy="1096899"/>
          </a:xfrm>
        </p:spPr>
        <p:txBody>
          <a:bodyPr/>
          <a:lstStyle/>
          <a:p>
            <a:r>
              <a:rPr lang="it-IT" dirty="0" err="1">
                <a:hlinkClick r:id="rId2"/>
              </a:rPr>
              <a:t>increíbles</a:t>
            </a:r>
            <a:r>
              <a:rPr lang="it-IT" dirty="0">
                <a:hlinkClick r:id="rId2"/>
              </a:rPr>
              <a:t> </a:t>
            </a:r>
            <a:r>
              <a:rPr lang="it-IT" dirty="0" err="1">
                <a:hlinkClick r:id="rId2"/>
              </a:rPr>
              <a:t>flujos</a:t>
            </a:r>
            <a:r>
              <a:rPr lang="it-IT" dirty="0">
                <a:hlinkClick r:id="rId2"/>
              </a:rPr>
              <a:t> </a:t>
            </a:r>
            <a:r>
              <a:rPr lang="it-IT" dirty="0" err="1">
                <a:hlinkClick r:id="rId2"/>
              </a:rPr>
              <a:t>migratorios</a:t>
            </a:r>
            <a:r>
              <a:rPr lang="it-IT" dirty="0">
                <a:hlinkClick r:id="rId2"/>
              </a:rPr>
              <a:t> </a:t>
            </a:r>
            <a:r>
              <a:rPr lang="it-IT" dirty="0" err="1">
                <a:hlinkClick r:id="rId2"/>
              </a:rPr>
              <a:t>entre</a:t>
            </a:r>
            <a:r>
              <a:rPr lang="it-IT" dirty="0">
                <a:hlinkClick r:id="rId2"/>
              </a:rPr>
              <a:t> </a:t>
            </a:r>
            <a:r>
              <a:rPr lang="it-IT" dirty="0" err="1">
                <a:hlinkClick r:id="rId2"/>
              </a:rPr>
              <a:t>España</a:t>
            </a:r>
            <a:r>
              <a:rPr lang="it-IT" dirty="0">
                <a:hlinkClick r:id="rId2"/>
              </a:rPr>
              <a:t> e Italia</a:t>
            </a:r>
            <a:endParaRPr lang="it-IT" dirty="0"/>
          </a:p>
        </p:txBody>
      </p:sp>
      <p:sp>
        <p:nvSpPr>
          <p:cNvPr id="4" name="CasellaDiTesto 3">
            <a:extLst>
              <a:ext uri="{FF2B5EF4-FFF2-40B4-BE49-F238E27FC236}">
                <a16:creationId xmlns:a16="http://schemas.microsoft.com/office/drawing/2014/main" id="{FEAE45BE-F68E-47A6-9381-CB8830F92CB1}"/>
              </a:ext>
            </a:extLst>
          </p:cNvPr>
          <p:cNvSpPr txBox="1"/>
          <p:nvPr/>
        </p:nvSpPr>
        <p:spPr>
          <a:xfrm>
            <a:off x="4212077" y="6079787"/>
            <a:ext cx="184731" cy="369332"/>
          </a:xfrm>
          <a:prstGeom prst="rect">
            <a:avLst/>
          </a:prstGeom>
          <a:noFill/>
        </p:spPr>
        <p:txBody>
          <a:bodyPr wrap="none" rtlCol="0">
            <a:spAutoFit/>
          </a:bodyPr>
          <a:lstStyle/>
          <a:p>
            <a:endParaRPr lang="it-IT" dirty="0"/>
          </a:p>
        </p:txBody>
      </p:sp>
      <p:sp>
        <p:nvSpPr>
          <p:cNvPr id="5" name="CasellaDiTesto 4">
            <a:extLst>
              <a:ext uri="{FF2B5EF4-FFF2-40B4-BE49-F238E27FC236}">
                <a16:creationId xmlns:a16="http://schemas.microsoft.com/office/drawing/2014/main" id="{9DEE8635-B747-4C8F-951B-55352A240467}"/>
              </a:ext>
            </a:extLst>
          </p:cNvPr>
          <p:cNvSpPr txBox="1"/>
          <p:nvPr/>
        </p:nvSpPr>
        <p:spPr>
          <a:xfrm>
            <a:off x="1862356" y="6264453"/>
            <a:ext cx="5177187" cy="369332"/>
          </a:xfrm>
          <a:prstGeom prst="rect">
            <a:avLst/>
          </a:prstGeom>
          <a:noFill/>
        </p:spPr>
        <p:txBody>
          <a:bodyPr wrap="none" rtlCol="0">
            <a:spAutoFit/>
          </a:bodyPr>
          <a:lstStyle/>
          <a:p>
            <a:r>
              <a:rPr lang="it-IT" dirty="0"/>
              <a:t>                                             Por Nando </a:t>
            </a:r>
            <a:r>
              <a:rPr lang="it-IT" dirty="0" err="1"/>
              <a:t>Pozzoni</a:t>
            </a:r>
            <a:endParaRPr lang="it-IT" dirty="0"/>
          </a:p>
        </p:txBody>
      </p:sp>
    </p:spTree>
    <p:extLst>
      <p:ext uri="{BB962C8B-B14F-4D97-AF65-F5344CB8AC3E}">
        <p14:creationId xmlns:p14="http://schemas.microsoft.com/office/powerpoint/2010/main" val="3103910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648D1541-2BFD-4F2B-B883-0E4DDF79003C}"/>
              </a:ext>
            </a:extLst>
          </p:cNvPr>
          <p:cNvPicPr>
            <a:picLocks noChangeAspect="1"/>
          </p:cNvPicPr>
          <p:nvPr/>
        </p:nvPicPr>
        <p:blipFill>
          <a:blip r:embed="rId2"/>
          <a:stretch>
            <a:fillRect/>
          </a:stretch>
        </p:blipFill>
        <p:spPr>
          <a:xfrm>
            <a:off x="1809750" y="1023937"/>
            <a:ext cx="8572500" cy="4810125"/>
          </a:xfrm>
          <a:prstGeom prst="rect">
            <a:avLst/>
          </a:prstGeom>
        </p:spPr>
      </p:pic>
    </p:spTree>
    <p:extLst>
      <p:ext uri="{BB962C8B-B14F-4D97-AF65-F5344CB8AC3E}">
        <p14:creationId xmlns:p14="http://schemas.microsoft.com/office/powerpoint/2010/main" val="3754375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D321478-F3F7-4787-9495-C52DE0A273BA}"/>
              </a:ext>
            </a:extLst>
          </p:cNvPr>
          <p:cNvSpPr/>
          <p:nvPr/>
        </p:nvSpPr>
        <p:spPr>
          <a:xfrm>
            <a:off x="895847" y="863453"/>
            <a:ext cx="10400306" cy="4645311"/>
          </a:xfrm>
          <a:prstGeom prst="rect">
            <a:avLst/>
          </a:prstGeom>
        </p:spPr>
        <p:txBody>
          <a:bodyPr wrap="square">
            <a:spAutoFit/>
          </a:bodyPr>
          <a:lstStyle/>
          <a:p>
            <a:pPr algn="just" fontAlgn="base">
              <a:lnSpc>
                <a:spcPts val="1755"/>
              </a:lnSpc>
              <a:spcAft>
                <a:spcPts val="1725"/>
              </a:spcAft>
            </a:pPr>
            <a:endParaRPr lang="es-ES" dirty="0">
              <a:solidFill>
                <a:srgbClr val="333333"/>
              </a:solidFill>
              <a:latin typeface="Verdana" panose="020B0604030504040204" pitchFamily="34" charset="0"/>
              <a:ea typeface="Times New Roman" panose="02020603050405020304" pitchFamily="18" charset="0"/>
              <a:cs typeface="Times New Roman" panose="02020603050405020304" pitchFamily="18" charset="0"/>
            </a:endParaRPr>
          </a:p>
          <a:p>
            <a:pPr algn="just" fontAlgn="base">
              <a:lnSpc>
                <a:spcPts val="1755"/>
              </a:lnSpc>
              <a:spcAft>
                <a:spcPts val="1725"/>
              </a:spcAft>
            </a:pPr>
            <a:endParaRPr lang="es-ES" dirty="0">
              <a:solidFill>
                <a:srgbClr val="333333"/>
              </a:solidFill>
              <a:latin typeface="Verdana" panose="020B0604030504040204" pitchFamily="34" charset="0"/>
              <a:ea typeface="Times New Roman" panose="02020603050405020304" pitchFamily="18" charset="0"/>
              <a:cs typeface="Times New Roman" panose="02020603050405020304" pitchFamily="18" charset="0"/>
            </a:endParaRPr>
          </a:p>
          <a:p>
            <a:pPr algn="just" fontAlgn="base">
              <a:lnSpc>
                <a:spcPts val="1755"/>
              </a:lnSpc>
              <a:spcAft>
                <a:spcPts val="1725"/>
              </a:spcAft>
            </a:pPr>
            <a:endParaRPr lang="es-ES" dirty="0">
              <a:solidFill>
                <a:srgbClr val="333333"/>
              </a:solidFill>
              <a:latin typeface="Verdana" panose="020B0604030504040204" pitchFamily="34" charset="0"/>
              <a:ea typeface="Times New Roman" panose="02020603050405020304" pitchFamily="18" charset="0"/>
              <a:cs typeface="Times New Roman" panose="02020603050405020304" pitchFamily="18" charset="0"/>
            </a:endParaRPr>
          </a:p>
          <a:p>
            <a:pPr algn="just" fontAlgn="base">
              <a:lnSpc>
                <a:spcPts val="1755"/>
              </a:lnSpc>
              <a:spcAft>
                <a:spcPts val="1725"/>
              </a:spcAft>
            </a:pPr>
            <a:r>
              <a:rPr lang="es-ES" dirty="0">
                <a:solidFill>
                  <a:srgbClr val="333333"/>
                </a:solidFill>
                <a:latin typeface="Verdana" panose="020B0604030504040204" pitchFamily="34" charset="0"/>
                <a:ea typeface="Times New Roman" panose="02020603050405020304" pitchFamily="18" charset="0"/>
                <a:cs typeface="Times New Roman" panose="02020603050405020304" pitchFamily="18" charset="0"/>
              </a:rPr>
              <a:t>Las penínsulas ibérica e italiana con sus cordilleras y archipiélagos periféricos constituyen una avanzada del Continente europeo hacia el Océano Atlántico y, respectivamente, el Mediterráneo norteafricano. </a:t>
            </a:r>
          </a:p>
          <a:p>
            <a:pPr algn="just" fontAlgn="base">
              <a:lnSpc>
                <a:spcPts val="1755"/>
              </a:lnSpc>
              <a:spcAft>
                <a:spcPts val="1725"/>
              </a:spcAft>
            </a:pPr>
            <a:r>
              <a:rPr lang="es-ES" dirty="0">
                <a:solidFill>
                  <a:srgbClr val="333333"/>
                </a:solidFill>
                <a:latin typeface="Verdana" panose="020B0604030504040204" pitchFamily="34" charset="0"/>
                <a:ea typeface="Times New Roman" panose="02020603050405020304" pitchFamily="18" charset="0"/>
                <a:cs typeface="Times New Roman" panose="02020603050405020304" pitchFamily="18" charset="0"/>
              </a:rPr>
              <a:t>Esta situación resulta muy favorable para la ruta de las aves migratorias al desplazarse  a sus cuarteles de invierno o volviendo a las áreas de cría. En efecto las migraciones de aves y pájaros tienen lugar durante particulares periodos del año y se concluyen, al cambio de estaciones, con un retorno de los supervivientes a sus lugares de origen. </a:t>
            </a:r>
          </a:p>
          <a:p>
            <a:pPr algn="just" fontAlgn="base">
              <a:lnSpc>
                <a:spcPts val="1755"/>
              </a:lnSpc>
              <a:spcAft>
                <a:spcPts val="1725"/>
              </a:spcAft>
            </a:pPr>
            <a:r>
              <a:rPr lang="es-ES" dirty="0">
                <a:solidFill>
                  <a:srgbClr val="333333"/>
                </a:solidFill>
                <a:latin typeface="Verdana" panose="020B0604030504040204" pitchFamily="34" charset="0"/>
                <a:ea typeface="Times New Roman" panose="02020603050405020304" pitchFamily="18" charset="0"/>
                <a:cs typeface="Times New Roman" panose="02020603050405020304" pitchFamily="18" charset="0"/>
              </a:rPr>
              <a:t> Hay que subrayar que esos éxodos no siempre siguen derrotas en línea recta; hoy hablaremos de la extraña ruta que águilas culebreras, halcones abejeros y otras aves del Noroeste italiano recorren, disfrutando de las corrientes ascensionales a lo largo de las costas occidentales mediterráneas (Italia, Provenza, España) para desplazarse a sus apostaderos africanos y viceversa, volviendo a sus terminales europeos.</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2881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C1CA21-BDA1-4B8D-8C37-E08C9ED8C514}"/>
              </a:ext>
            </a:extLst>
          </p:cNvPr>
          <p:cNvSpPr>
            <a:spLocks noGrp="1"/>
          </p:cNvSpPr>
          <p:nvPr>
            <p:ph type="title"/>
          </p:nvPr>
        </p:nvSpPr>
        <p:spPr/>
        <p:txBody>
          <a:bodyPr/>
          <a:lstStyle/>
          <a:p>
            <a:r>
              <a:rPr lang="it-IT" dirty="0"/>
              <a:t>ÁGUILA CULEBRERA</a:t>
            </a:r>
          </a:p>
        </p:txBody>
      </p:sp>
      <p:pic>
        <p:nvPicPr>
          <p:cNvPr id="4" name="Segnaposto contenuto 3">
            <a:extLst>
              <a:ext uri="{FF2B5EF4-FFF2-40B4-BE49-F238E27FC236}">
                <a16:creationId xmlns:a16="http://schemas.microsoft.com/office/drawing/2014/main" id="{EC15CF95-5463-4572-8D40-BAC1B315002B}"/>
              </a:ext>
            </a:extLst>
          </p:cNvPr>
          <p:cNvPicPr>
            <a:picLocks noGrp="1" noChangeAspect="1"/>
          </p:cNvPicPr>
          <p:nvPr>
            <p:ph idx="1"/>
          </p:nvPr>
        </p:nvPicPr>
        <p:blipFill>
          <a:blip r:embed="rId2"/>
          <a:stretch>
            <a:fillRect/>
          </a:stretch>
        </p:blipFill>
        <p:spPr>
          <a:xfrm>
            <a:off x="3616404" y="2160588"/>
            <a:ext cx="2719229" cy="3881437"/>
          </a:xfrm>
          <a:prstGeom prst="rect">
            <a:avLst/>
          </a:prstGeom>
        </p:spPr>
      </p:pic>
    </p:spTree>
    <p:extLst>
      <p:ext uri="{BB962C8B-B14F-4D97-AF65-F5344CB8AC3E}">
        <p14:creationId xmlns:p14="http://schemas.microsoft.com/office/powerpoint/2010/main" val="1101614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88DFE9-1D38-4D55-82C7-C5E2AD564442}"/>
              </a:ext>
            </a:extLst>
          </p:cNvPr>
          <p:cNvSpPr>
            <a:spLocks noGrp="1"/>
          </p:cNvSpPr>
          <p:nvPr>
            <p:ph type="title"/>
          </p:nvPr>
        </p:nvSpPr>
        <p:spPr/>
        <p:txBody>
          <a:bodyPr/>
          <a:lstStyle/>
          <a:p>
            <a:r>
              <a:rPr lang="it-IT" dirty="0"/>
              <a:t>HALCÓN ABEJERO</a:t>
            </a:r>
          </a:p>
        </p:txBody>
      </p:sp>
      <p:pic>
        <p:nvPicPr>
          <p:cNvPr id="4" name="Segnaposto contenuto 3">
            <a:extLst>
              <a:ext uri="{FF2B5EF4-FFF2-40B4-BE49-F238E27FC236}">
                <a16:creationId xmlns:a16="http://schemas.microsoft.com/office/drawing/2014/main" id="{8CC1EBAE-56E0-403E-A551-7E531BD85363}"/>
              </a:ext>
            </a:extLst>
          </p:cNvPr>
          <p:cNvPicPr>
            <a:picLocks noGrp="1" noChangeAspect="1"/>
          </p:cNvPicPr>
          <p:nvPr>
            <p:ph idx="1"/>
          </p:nvPr>
        </p:nvPicPr>
        <p:blipFill>
          <a:blip r:embed="rId2"/>
          <a:stretch>
            <a:fillRect/>
          </a:stretch>
        </p:blipFill>
        <p:spPr>
          <a:xfrm>
            <a:off x="2063873" y="2160588"/>
            <a:ext cx="5824291" cy="3881437"/>
          </a:xfrm>
          <a:prstGeom prst="rect">
            <a:avLst/>
          </a:prstGeom>
        </p:spPr>
      </p:pic>
    </p:spTree>
    <p:extLst>
      <p:ext uri="{BB962C8B-B14F-4D97-AF65-F5344CB8AC3E}">
        <p14:creationId xmlns:p14="http://schemas.microsoft.com/office/powerpoint/2010/main" val="3861614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6D64DAB2-688D-4259-A034-2E0FFA17E3CA}"/>
              </a:ext>
            </a:extLst>
          </p:cNvPr>
          <p:cNvSpPr/>
          <p:nvPr/>
        </p:nvSpPr>
        <p:spPr>
          <a:xfrm>
            <a:off x="2586825" y="2556600"/>
            <a:ext cx="6096000" cy="1754326"/>
          </a:xfrm>
          <a:prstGeom prst="rect">
            <a:avLst/>
          </a:prstGeom>
        </p:spPr>
        <p:txBody>
          <a:bodyPr>
            <a:spAutoFit/>
          </a:bodyPr>
          <a:lstStyle/>
          <a:p>
            <a:pPr algn="just"/>
            <a:r>
              <a:rPr lang="it-IT" dirty="0"/>
              <a:t>Las </a:t>
            </a:r>
            <a:r>
              <a:rPr lang="it-IT" dirty="0" err="1"/>
              <a:t>aves</a:t>
            </a:r>
            <a:r>
              <a:rPr lang="it-IT" dirty="0"/>
              <a:t> </a:t>
            </a:r>
            <a:r>
              <a:rPr lang="it-IT" dirty="0" err="1"/>
              <a:t>migratorias</a:t>
            </a:r>
            <a:r>
              <a:rPr lang="it-IT" dirty="0"/>
              <a:t> </a:t>
            </a:r>
            <a:r>
              <a:rPr lang="it-IT" dirty="0" err="1"/>
              <a:t>pueden</a:t>
            </a:r>
            <a:r>
              <a:rPr lang="it-IT" dirty="0"/>
              <a:t> volar de 20 a 1000 </a:t>
            </a:r>
            <a:r>
              <a:rPr lang="it-IT" dirty="0" err="1"/>
              <a:t>kilómetros</a:t>
            </a:r>
            <a:r>
              <a:rPr lang="it-IT" dirty="0"/>
              <a:t> por </a:t>
            </a:r>
            <a:r>
              <a:rPr lang="it-IT" dirty="0" err="1"/>
              <a:t>día</a:t>
            </a:r>
            <a:r>
              <a:rPr lang="it-IT" dirty="0"/>
              <a:t> durante </a:t>
            </a:r>
            <a:r>
              <a:rPr lang="it-IT" dirty="0" err="1"/>
              <a:t>el</a:t>
            </a:r>
            <a:r>
              <a:rPr lang="it-IT" dirty="0"/>
              <a:t> </a:t>
            </a:r>
            <a:r>
              <a:rPr lang="it-IT" dirty="0" err="1"/>
              <a:t>período</a:t>
            </a:r>
            <a:r>
              <a:rPr lang="it-IT" dirty="0"/>
              <a:t> de </a:t>
            </a:r>
            <a:r>
              <a:rPr lang="it-IT" dirty="0" err="1"/>
              <a:t>migración</a:t>
            </a:r>
            <a:r>
              <a:rPr lang="it-IT" dirty="0"/>
              <a:t>. Esto </a:t>
            </a:r>
            <a:r>
              <a:rPr lang="it-IT" dirty="0" err="1"/>
              <a:t>depende</a:t>
            </a:r>
            <a:r>
              <a:rPr lang="it-IT" dirty="0"/>
              <a:t> del </a:t>
            </a:r>
            <a:r>
              <a:rPr lang="it-IT" dirty="0" err="1">
                <a:latin typeface="Verdana" panose="020B0604030504040204" pitchFamily="34" charset="0"/>
                <a:ea typeface="Verdana" panose="020B0604030504040204" pitchFamily="34" charset="0"/>
              </a:rPr>
              <a:t>recorrido</a:t>
            </a:r>
            <a:r>
              <a:rPr lang="it-IT" dirty="0"/>
              <a:t> y la </a:t>
            </a:r>
            <a:r>
              <a:rPr lang="it-IT" dirty="0" err="1"/>
              <a:t>posibilidad</a:t>
            </a:r>
            <a:r>
              <a:rPr lang="it-IT" dirty="0"/>
              <a:t> de </a:t>
            </a:r>
            <a:r>
              <a:rPr lang="it-IT" dirty="0" err="1"/>
              <a:t>detenerse</a:t>
            </a:r>
            <a:r>
              <a:rPr lang="it-IT" dirty="0"/>
              <a:t>. La </a:t>
            </a:r>
            <a:r>
              <a:rPr lang="it-IT" dirty="0" err="1"/>
              <a:t>velocidad</a:t>
            </a:r>
            <a:r>
              <a:rPr lang="it-IT" dirty="0"/>
              <a:t> de </a:t>
            </a:r>
            <a:r>
              <a:rPr lang="it-IT" dirty="0" err="1"/>
              <a:t>crucero</a:t>
            </a:r>
            <a:r>
              <a:rPr lang="it-IT" dirty="0"/>
              <a:t> de </a:t>
            </a:r>
            <a:r>
              <a:rPr lang="it-IT" dirty="0" err="1"/>
              <a:t>las</a:t>
            </a:r>
            <a:r>
              <a:rPr lang="it-IT" dirty="0"/>
              <a:t> </a:t>
            </a:r>
            <a:r>
              <a:rPr lang="it-IT" dirty="0" err="1"/>
              <a:t>aves</a:t>
            </a:r>
            <a:r>
              <a:rPr lang="it-IT" dirty="0"/>
              <a:t> </a:t>
            </a:r>
            <a:r>
              <a:rPr lang="it-IT" dirty="0" err="1"/>
              <a:t>migratorias</a:t>
            </a:r>
            <a:r>
              <a:rPr lang="it-IT" dirty="0"/>
              <a:t> se </a:t>
            </a:r>
            <a:r>
              <a:rPr lang="it-IT" dirty="0" err="1"/>
              <a:t>sitúa</a:t>
            </a:r>
            <a:r>
              <a:rPr lang="it-IT" dirty="0"/>
              <a:t> </a:t>
            </a:r>
            <a:r>
              <a:rPr lang="it-IT" dirty="0" err="1"/>
              <a:t>entre</a:t>
            </a:r>
            <a:r>
              <a:rPr lang="it-IT" dirty="0"/>
              <a:t> 15 y 80 km por hora, </a:t>
            </a:r>
            <a:r>
              <a:rPr lang="it-IT" dirty="0" err="1"/>
              <a:t>debido</a:t>
            </a:r>
            <a:r>
              <a:rPr lang="it-IT" dirty="0"/>
              <a:t> a </a:t>
            </a:r>
            <a:r>
              <a:rPr lang="it-IT" dirty="0" err="1"/>
              <a:t>las</a:t>
            </a:r>
            <a:r>
              <a:rPr lang="it-IT" dirty="0"/>
              <a:t> </a:t>
            </a:r>
            <a:r>
              <a:rPr lang="it-IT" dirty="0" err="1"/>
              <a:t>condiciones</a:t>
            </a:r>
            <a:r>
              <a:rPr lang="it-IT" dirty="0"/>
              <a:t> </a:t>
            </a:r>
            <a:r>
              <a:rPr lang="it-IT" dirty="0" err="1"/>
              <a:t>climáticas</a:t>
            </a:r>
            <a:r>
              <a:rPr lang="it-IT" dirty="0"/>
              <a:t>, </a:t>
            </a:r>
            <a:r>
              <a:rPr lang="it-IT" dirty="0" err="1"/>
              <a:t>el</a:t>
            </a:r>
            <a:r>
              <a:rPr lang="it-IT" dirty="0"/>
              <a:t> </a:t>
            </a:r>
            <a:r>
              <a:rPr lang="it-IT" dirty="0" err="1"/>
              <a:t>viento</a:t>
            </a:r>
            <a:r>
              <a:rPr lang="it-IT" dirty="0"/>
              <a:t> y </a:t>
            </a:r>
            <a:r>
              <a:rPr lang="it-IT" dirty="0" err="1"/>
              <a:t>las</a:t>
            </a:r>
            <a:r>
              <a:rPr lang="it-IT" dirty="0"/>
              <a:t> </a:t>
            </a:r>
            <a:r>
              <a:rPr lang="it-IT" dirty="0" err="1"/>
              <a:t>corrientes</a:t>
            </a:r>
            <a:r>
              <a:rPr lang="it-IT" dirty="0"/>
              <a:t> </a:t>
            </a:r>
            <a:r>
              <a:rPr lang="it-IT" dirty="0" err="1"/>
              <a:t>ascendentes</a:t>
            </a:r>
            <a:r>
              <a:rPr lang="it-IT" dirty="0"/>
              <a:t>.</a:t>
            </a:r>
          </a:p>
        </p:txBody>
      </p:sp>
      <p:pic>
        <p:nvPicPr>
          <p:cNvPr id="1026" name="Picture 2">
            <a:extLst>
              <a:ext uri="{FF2B5EF4-FFF2-40B4-BE49-F238E27FC236}">
                <a16:creationId xmlns:a16="http://schemas.microsoft.com/office/drawing/2014/main" id="{51C56390-BAF6-4F21-9E4F-FB244F7F25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1238" y="3424238"/>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95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871B46-B22B-4C49-8ED0-CDFB6B16FFCD}"/>
              </a:ext>
            </a:extLst>
          </p:cNvPr>
          <p:cNvSpPr>
            <a:spLocks noGrp="1"/>
          </p:cNvSpPr>
          <p:nvPr>
            <p:ph type="title"/>
          </p:nvPr>
        </p:nvSpPr>
        <p:spPr/>
        <p:txBody>
          <a:bodyPr/>
          <a:lstStyle/>
          <a:p>
            <a:r>
              <a:rPr lang="it-IT" dirty="0"/>
              <a:t>ÁGUILA CALZADA</a:t>
            </a:r>
          </a:p>
        </p:txBody>
      </p:sp>
      <p:pic>
        <p:nvPicPr>
          <p:cNvPr id="4" name="Segnaposto contenuto 3">
            <a:extLst>
              <a:ext uri="{FF2B5EF4-FFF2-40B4-BE49-F238E27FC236}">
                <a16:creationId xmlns:a16="http://schemas.microsoft.com/office/drawing/2014/main" id="{77C6D58D-4904-4178-9929-9E0ABB959631}"/>
              </a:ext>
            </a:extLst>
          </p:cNvPr>
          <p:cNvPicPr>
            <a:picLocks noGrp="1" noChangeAspect="1"/>
          </p:cNvPicPr>
          <p:nvPr>
            <p:ph idx="1"/>
          </p:nvPr>
        </p:nvPicPr>
        <p:blipFill>
          <a:blip r:embed="rId2"/>
          <a:stretch>
            <a:fillRect/>
          </a:stretch>
        </p:blipFill>
        <p:spPr>
          <a:xfrm>
            <a:off x="3035300" y="2160588"/>
            <a:ext cx="3881437" cy="3881437"/>
          </a:xfrm>
          <a:prstGeom prst="rect">
            <a:avLst/>
          </a:prstGeom>
        </p:spPr>
      </p:pic>
    </p:spTree>
    <p:extLst>
      <p:ext uri="{BB962C8B-B14F-4D97-AF65-F5344CB8AC3E}">
        <p14:creationId xmlns:p14="http://schemas.microsoft.com/office/powerpoint/2010/main" val="468575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6046A6-7801-4618-8882-2FAF9C1A3905}"/>
              </a:ext>
            </a:extLst>
          </p:cNvPr>
          <p:cNvSpPr>
            <a:spLocks noGrp="1"/>
          </p:cNvSpPr>
          <p:nvPr>
            <p:ph type="title"/>
          </p:nvPr>
        </p:nvSpPr>
        <p:spPr/>
        <p:txBody>
          <a:bodyPr/>
          <a:lstStyle/>
          <a:p>
            <a:r>
              <a:rPr lang="it-IT" dirty="0"/>
              <a:t>ABUBILLA</a:t>
            </a:r>
          </a:p>
        </p:txBody>
      </p:sp>
      <p:pic>
        <p:nvPicPr>
          <p:cNvPr id="4" name="Segnaposto contenuto 3">
            <a:extLst>
              <a:ext uri="{FF2B5EF4-FFF2-40B4-BE49-F238E27FC236}">
                <a16:creationId xmlns:a16="http://schemas.microsoft.com/office/drawing/2014/main" id="{7715F32E-7EBF-4905-A9AD-69CEEF0CDBB2}"/>
              </a:ext>
            </a:extLst>
          </p:cNvPr>
          <p:cNvPicPr>
            <a:picLocks noGrp="1" noChangeAspect="1"/>
          </p:cNvPicPr>
          <p:nvPr>
            <p:ph idx="1"/>
          </p:nvPr>
        </p:nvPicPr>
        <p:blipFill>
          <a:blip r:embed="rId2"/>
          <a:stretch>
            <a:fillRect/>
          </a:stretch>
        </p:blipFill>
        <p:spPr>
          <a:xfrm>
            <a:off x="2070616" y="2160588"/>
            <a:ext cx="5810806" cy="3881437"/>
          </a:xfrm>
          <a:prstGeom prst="rect">
            <a:avLst/>
          </a:prstGeom>
        </p:spPr>
      </p:pic>
    </p:spTree>
    <p:extLst>
      <p:ext uri="{BB962C8B-B14F-4D97-AF65-F5344CB8AC3E}">
        <p14:creationId xmlns:p14="http://schemas.microsoft.com/office/powerpoint/2010/main" val="3921678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AE9BBB-2B03-4A1E-AC37-838CF7EE5B93}"/>
              </a:ext>
            </a:extLst>
          </p:cNvPr>
          <p:cNvSpPr>
            <a:spLocks noGrp="1"/>
          </p:cNvSpPr>
          <p:nvPr>
            <p:ph type="title"/>
          </p:nvPr>
        </p:nvSpPr>
        <p:spPr/>
        <p:txBody>
          <a:bodyPr/>
          <a:lstStyle/>
          <a:p>
            <a:r>
              <a:rPr lang="it-IT" dirty="0"/>
              <a:t>ZARZAL ALIRROJO</a:t>
            </a:r>
          </a:p>
        </p:txBody>
      </p:sp>
      <p:pic>
        <p:nvPicPr>
          <p:cNvPr id="4" name="Segnaposto contenuto 3">
            <a:extLst>
              <a:ext uri="{FF2B5EF4-FFF2-40B4-BE49-F238E27FC236}">
                <a16:creationId xmlns:a16="http://schemas.microsoft.com/office/drawing/2014/main" id="{7EB46CC0-EB62-4977-A868-7BFF093854F8}"/>
              </a:ext>
            </a:extLst>
          </p:cNvPr>
          <p:cNvPicPr>
            <a:picLocks noGrp="1" noChangeAspect="1"/>
          </p:cNvPicPr>
          <p:nvPr>
            <p:ph idx="1"/>
          </p:nvPr>
        </p:nvPicPr>
        <p:blipFill>
          <a:blip r:embed="rId2"/>
          <a:stretch>
            <a:fillRect/>
          </a:stretch>
        </p:blipFill>
        <p:spPr>
          <a:xfrm>
            <a:off x="1874414" y="2160588"/>
            <a:ext cx="6203209" cy="3881437"/>
          </a:xfrm>
          <a:prstGeom prst="rect">
            <a:avLst/>
          </a:prstGeom>
        </p:spPr>
      </p:pic>
    </p:spTree>
    <p:extLst>
      <p:ext uri="{BB962C8B-B14F-4D97-AF65-F5344CB8AC3E}">
        <p14:creationId xmlns:p14="http://schemas.microsoft.com/office/powerpoint/2010/main" val="2876788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F4FB6B-1BA2-4E74-8143-262833531871}"/>
              </a:ext>
            </a:extLst>
          </p:cNvPr>
          <p:cNvSpPr>
            <a:spLocks noGrp="1"/>
          </p:cNvSpPr>
          <p:nvPr>
            <p:ph type="title"/>
          </p:nvPr>
        </p:nvSpPr>
        <p:spPr/>
        <p:txBody>
          <a:bodyPr/>
          <a:lstStyle/>
          <a:p>
            <a:r>
              <a:rPr lang="it-IT" dirty="0" err="1"/>
              <a:t>Lechuza</a:t>
            </a:r>
            <a:r>
              <a:rPr lang="it-IT" dirty="0"/>
              <a:t> Campestre</a:t>
            </a:r>
          </a:p>
        </p:txBody>
      </p:sp>
      <p:pic>
        <p:nvPicPr>
          <p:cNvPr id="2050" name="Picture 2">
            <a:extLst>
              <a:ext uri="{FF2B5EF4-FFF2-40B4-BE49-F238E27FC236}">
                <a16:creationId xmlns:a16="http://schemas.microsoft.com/office/drawing/2014/main" id="{37D0B636-F569-44FA-8E75-39A8C4A91ED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980" t="-8072" r="1980" b="8072"/>
          <a:stretch/>
        </p:blipFill>
        <p:spPr bwMode="auto">
          <a:xfrm>
            <a:off x="3173897" y="1882358"/>
            <a:ext cx="5220000" cy="4038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117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9F40B6E3-2CDF-4F28-B3B0-12CA9BC07A26}"/>
              </a:ext>
            </a:extLst>
          </p:cNvPr>
          <p:cNvSpPr/>
          <p:nvPr/>
        </p:nvSpPr>
        <p:spPr>
          <a:xfrm>
            <a:off x="1905663" y="1859340"/>
            <a:ext cx="8380675" cy="2308324"/>
          </a:xfrm>
          <a:prstGeom prst="rect">
            <a:avLst/>
          </a:prstGeom>
        </p:spPr>
        <p:txBody>
          <a:bodyPr wrap="square">
            <a:spAutoFit/>
          </a:bodyPr>
          <a:lstStyle/>
          <a:p>
            <a:pPr algn="just"/>
            <a:endParaRPr lang="it-IT" dirty="0">
              <a:solidFill>
                <a:srgbClr val="505050"/>
              </a:solidFill>
              <a:latin typeface="Georgia" panose="02040502050405020303" pitchFamily="18" charset="0"/>
            </a:endParaRPr>
          </a:p>
          <a:p>
            <a:pPr algn="just"/>
            <a:endParaRPr lang="it-IT" dirty="0">
              <a:solidFill>
                <a:srgbClr val="505050"/>
              </a:solidFill>
              <a:latin typeface="Georgia" panose="02040502050405020303" pitchFamily="18" charset="0"/>
            </a:endParaRPr>
          </a:p>
          <a:p>
            <a:pPr algn="just"/>
            <a:r>
              <a:rPr lang="es-ES" dirty="0"/>
              <a:t>A lo largo de su extraordinario viaje de supervivencia, las aves migratorias encuentran varios obstáculos : pueden ser naturales, como depredadores y tempestades, o artificiales como los peligrosos vidrios y cristales de los edificios, que causan colisiones repentinas, y luego las redes y rifles de cazadores, sobre todo furtivos . Cada año, la caza furtiva mata a 25 millones de aves en la cuenca del Mediterráneo ;la mayoría son aves migratorias, muchas de ellas especies raras y en peligro de extinción.</a:t>
            </a:r>
            <a:endParaRPr lang="it-IT" dirty="0"/>
          </a:p>
        </p:txBody>
      </p:sp>
    </p:spTree>
    <p:extLst>
      <p:ext uri="{BB962C8B-B14F-4D97-AF65-F5344CB8AC3E}">
        <p14:creationId xmlns:p14="http://schemas.microsoft.com/office/powerpoint/2010/main" val="2841493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3C9238-ADE8-438F-9539-A303D35FA7B6}"/>
              </a:ext>
            </a:extLst>
          </p:cNvPr>
          <p:cNvSpPr>
            <a:spLocks noGrp="1"/>
          </p:cNvSpPr>
          <p:nvPr>
            <p:ph type="title"/>
          </p:nvPr>
        </p:nvSpPr>
        <p:spPr/>
        <p:txBody>
          <a:bodyPr/>
          <a:lstStyle/>
          <a:p>
            <a:r>
              <a:rPr lang="it-IT" dirty="0"/>
              <a:t>SIERRA DEL MONTSIÁ</a:t>
            </a:r>
          </a:p>
        </p:txBody>
      </p:sp>
      <p:pic>
        <p:nvPicPr>
          <p:cNvPr id="4" name="Segnaposto contenuto 3">
            <a:extLst>
              <a:ext uri="{FF2B5EF4-FFF2-40B4-BE49-F238E27FC236}">
                <a16:creationId xmlns:a16="http://schemas.microsoft.com/office/drawing/2014/main" id="{1B268593-784B-4F65-96C1-CEF0B906A728}"/>
              </a:ext>
            </a:extLst>
          </p:cNvPr>
          <p:cNvPicPr>
            <a:picLocks noGrp="1" noChangeAspect="1"/>
          </p:cNvPicPr>
          <p:nvPr>
            <p:ph idx="1"/>
          </p:nvPr>
        </p:nvPicPr>
        <p:blipFill>
          <a:blip r:embed="rId2"/>
          <a:stretch>
            <a:fillRect/>
          </a:stretch>
        </p:blipFill>
        <p:spPr>
          <a:xfrm>
            <a:off x="677863" y="2295019"/>
            <a:ext cx="8596312" cy="3612575"/>
          </a:xfrm>
          <a:prstGeom prst="rect">
            <a:avLst/>
          </a:prstGeom>
        </p:spPr>
      </p:pic>
    </p:spTree>
    <p:extLst>
      <p:ext uri="{BB962C8B-B14F-4D97-AF65-F5344CB8AC3E}">
        <p14:creationId xmlns:p14="http://schemas.microsoft.com/office/powerpoint/2010/main" val="4059543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2415E7C0-0010-4609-85A9-73C3AADD7532}"/>
              </a:ext>
            </a:extLst>
          </p:cNvPr>
          <p:cNvSpPr/>
          <p:nvPr/>
        </p:nvSpPr>
        <p:spPr>
          <a:xfrm>
            <a:off x="1566407" y="2690112"/>
            <a:ext cx="8126233" cy="1708609"/>
          </a:xfrm>
          <a:prstGeom prst="rect">
            <a:avLst/>
          </a:prstGeom>
        </p:spPr>
        <p:txBody>
          <a:bodyPr wrap="square">
            <a:spAutoFit/>
          </a:bodyPr>
          <a:lstStyle/>
          <a:p>
            <a:pPr algn="just" fontAlgn="base">
              <a:lnSpc>
                <a:spcPts val="1755"/>
              </a:lnSpc>
              <a:spcAft>
                <a:spcPts val="0"/>
              </a:spcAft>
            </a:pPr>
            <a:r>
              <a:rPr lang="es-ES" dirty="0">
                <a:solidFill>
                  <a:srgbClr val="333333"/>
                </a:solidFill>
                <a:latin typeface="Verdana" panose="020B0604030504040204" pitchFamily="34" charset="0"/>
                <a:ea typeface="Times New Roman" panose="02020603050405020304" pitchFamily="18" charset="0"/>
                <a:cs typeface="Times New Roman" panose="02020603050405020304" pitchFamily="18" charset="0"/>
              </a:rPr>
              <a:t>Desde las alturas del Beigua (Liguria) o de la Sierra del Montsiá, entre Cataluña </a:t>
            </a:r>
            <a:r>
              <a:rPr lang="es-ES">
                <a:solidFill>
                  <a:srgbClr val="333333"/>
                </a:solidFill>
                <a:latin typeface="Verdana" panose="020B0604030504040204" pitchFamily="34" charset="0"/>
                <a:ea typeface="Times New Roman" panose="02020603050405020304" pitchFamily="18" charset="0"/>
                <a:cs typeface="Times New Roman" panose="02020603050405020304" pitchFamily="18" charset="0"/>
              </a:rPr>
              <a:t>y Valencia, </a:t>
            </a:r>
            <a:r>
              <a:rPr lang="es-ES" dirty="0">
                <a:solidFill>
                  <a:srgbClr val="333333"/>
                </a:solidFill>
                <a:latin typeface="Verdana" panose="020B0604030504040204" pitchFamily="34" charset="0"/>
                <a:ea typeface="Times New Roman" panose="02020603050405020304" pitchFamily="18" charset="0"/>
                <a:cs typeface="Times New Roman" panose="02020603050405020304" pitchFamily="18" charset="0"/>
              </a:rPr>
              <a:t>se pueden vislumbrar, durante las migraciones, imponentes rapaces, ruidosas bandadas de aves Y pájaros, observando también el vuelo de la culebrera, mágico y encantador, en los escenarios míticos de cordilleras, barrancos, extensas lagunas, manchas mediterráneas, estrechos de mar e islas.</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6622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5A1DD5-579A-42DB-A69F-9E72F8ADCF3A}"/>
              </a:ext>
            </a:extLst>
          </p:cNvPr>
          <p:cNvSpPr>
            <a:spLocks noGrp="1"/>
          </p:cNvSpPr>
          <p:nvPr>
            <p:ph type="title"/>
          </p:nvPr>
        </p:nvSpPr>
        <p:spPr/>
        <p:txBody>
          <a:bodyPr/>
          <a:lstStyle/>
          <a:p>
            <a:r>
              <a:rPr lang="it-IT" dirty="0"/>
              <a:t>PARQUE NATURAL DEL MONTE BEIGUA </a:t>
            </a:r>
          </a:p>
        </p:txBody>
      </p:sp>
      <p:pic>
        <p:nvPicPr>
          <p:cNvPr id="4" name="Segnaposto contenuto 3">
            <a:extLst>
              <a:ext uri="{FF2B5EF4-FFF2-40B4-BE49-F238E27FC236}">
                <a16:creationId xmlns:a16="http://schemas.microsoft.com/office/drawing/2014/main" id="{8CF308FF-8D48-42E4-9E36-1605E079287A}"/>
              </a:ext>
            </a:extLst>
          </p:cNvPr>
          <p:cNvPicPr>
            <a:picLocks noGrp="1" noChangeAspect="1"/>
          </p:cNvPicPr>
          <p:nvPr>
            <p:ph idx="1"/>
          </p:nvPr>
        </p:nvPicPr>
        <p:blipFill>
          <a:blip r:embed="rId2"/>
          <a:stretch>
            <a:fillRect/>
          </a:stretch>
        </p:blipFill>
        <p:spPr>
          <a:xfrm>
            <a:off x="1741488" y="2160588"/>
            <a:ext cx="6469061" cy="3881437"/>
          </a:xfrm>
          <a:prstGeom prst="rect">
            <a:avLst/>
          </a:prstGeom>
        </p:spPr>
      </p:pic>
    </p:spTree>
    <p:extLst>
      <p:ext uri="{BB962C8B-B14F-4D97-AF65-F5344CB8AC3E}">
        <p14:creationId xmlns:p14="http://schemas.microsoft.com/office/powerpoint/2010/main" val="3797829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7BD814CB-BF94-458D-9327-73BE3E68D28E}"/>
              </a:ext>
            </a:extLst>
          </p:cNvPr>
          <p:cNvSpPr/>
          <p:nvPr/>
        </p:nvSpPr>
        <p:spPr>
          <a:xfrm>
            <a:off x="1889760" y="2278012"/>
            <a:ext cx="8412480" cy="2939074"/>
          </a:xfrm>
          <a:prstGeom prst="rect">
            <a:avLst/>
          </a:prstGeom>
        </p:spPr>
        <p:txBody>
          <a:bodyPr wrap="square">
            <a:spAutoFit/>
          </a:bodyPr>
          <a:lstStyle/>
          <a:p>
            <a:pPr marL="36195" algn="just">
              <a:lnSpc>
                <a:spcPct val="115000"/>
              </a:lnSpc>
              <a:spcAft>
                <a:spcPts val="0"/>
              </a:spcAft>
            </a:pPr>
            <a:r>
              <a:rPr lang="es-ES" dirty="0">
                <a:latin typeface="Calibri" panose="020F0502020204030204" pitchFamily="34" charset="0"/>
                <a:ea typeface="Times New Roman" panose="02020603050405020304" pitchFamily="18" charset="0"/>
                <a:cs typeface="Arial" panose="020B0604020202020204" pitchFamily="34" charset="0"/>
              </a:rPr>
              <a:t>Para las aves migratorias que pasan por el Noroeste italiano, el recorrido más importante  cruza el macizo del Beigua, estupendo Parque Natural  de la Región Liguria, que abarca las dos vertientes, continental y mediterránea, limitando con Piamonte . El relieve es abrupto y escarpado sobre todo en la ladera marítima; numerosos riachuelos y torrentes desaguan en ambas vertientes . </a:t>
            </a:r>
          </a:p>
          <a:p>
            <a:pPr marL="36195" algn="just">
              <a:lnSpc>
                <a:spcPct val="115000"/>
              </a:lnSpc>
              <a:spcAft>
                <a:spcPts val="0"/>
              </a:spcAft>
            </a:pPr>
            <a:r>
              <a:rPr lang="es-ES" dirty="0">
                <a:latin typeface="Calibri" panose="020F0502020204030204" pitchFamily="34" charset="0"/>
                <a:ea typeface="Times New Roman" panose="02020603050405020304" pitchFamily="18" charset="0"/>
                <a:cs typeface="Arial" panose="020B0604020202020204" pitchFamily="34" charset="0"/>
              </a:rPr>
              <a:t> El Parque, protegido por la UNESCO, gracias a su patrimonio geológico y natural, guarda una excepcional riqueza botánica y una avifauna singular : águila real y culebrera se encuentran aquí con las raras gaviotas de Audouini , buho real, pito negro y mirlo acuático.</a:t>
            </a:r>
            <a:endParaRPr lang="it-IT"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07780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A25303-E7A7-415E-94C2-3AD1914335A9}"/>
              </a:ext>
            </a:extLst>
          </p:cNvPr>
          <p:cNvSpPr>
            <a:spLocks noGrp="1"/>
          </p:cNvSpPr>
          <p:nvPr>
            <p:ph type="title"/>
          </p:nvPr>
        </p:nvSpPr>
        <p:spPr/>
        <p:txBody>
          <a:bodyPr/>
          <a:lstStyle/>
          <a:p>
            <a:r>
              <a:rPr lang="it-IT" dirty="0"/>
              <a:t>BRIC DEL </a:t>
            </a:r>
            <a:r>
              <a:rPr lang="it-IT"/>
              <a:t>DENTE  ( </a:t>
            </a:r>
            <a:r>
              <a:rPr lang="it-IT" dirty="0"/>
              <a:t>PARQUE </a:t>
            </a:r>
            <a:r>
              <a:rPr lang="it-IT"/>
              <a:t>DEL BEIGUA )</a:t>
            </a:r>
            <a:endParaRPr lang="it-IT" dirty="0"/>
          </a:p>
        </p:txBody>
      </p:sp>
      <p:pic>
        <p:nvPicPr>
          <p:cNvPr id="4" name="Segnaposto contenuto 3">
            <a:extLst>
              <a:ext uri="{FF2B5EF4-FFF2-40B4-BE49-F238E27FC236}">
                <a16:creationId xmlns:a16="http://schemas.microsoft.com/office/drawing/2014/main" id="{C8EDCAFD-2024-43C6-A624-534EEA252E52}"/>
              </a:ext>
            </a:extLst>
          </p:cNvPr>
          <p:cNvPicPr>
            <a:picLocks noGrp="1" noChangeAspect="1"/>
          </p:cNvPicPr>
          <p:nvPr>
            <p:ph idx="1"/>
          </p:nvPr>
        </p:nvPicPr>
        <p:blipFill>
          <a:blip r:embed="rId2"/>
          <a:stretch>
            <a:fillRect/>
          </a:stretch>
        </p:blipFill>
        <p:spPr>
          <a:xfrm>
            <a:off x="2388394" y="2160588"/>
            <a:ext cx="5175249" cy="3881437"/>
          </a:xfrm>
          <a:prstGeom prst="rect">
            <a:avLst/>
          </a:prstGeom>
        </p:spPr>
      </p:pic>
    </p:spTree>
    <p:extLst>
      <p:ext uri="{BB962C8B-B14F-4D97-AF65-F5344CB8AC3E}">
        <p14:creationId xmlns:p14="http://schemas.microsoft.com/office/powerpoint/2010/main" val="1456032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6A8904-063F-4BE9-B894-034E8BEBFE04}"/>
              </a:ext>
            </a:extLst>
          </p:cNvPr>
          <p:cNvSpPr>
            <a:spLocks noGrp="1"/>
          </p:cNvSpPr>
          <p:nvPr>
            <p:ph type="title"/>
          </p:nvPr>
        </p:nvSpPr>
        <p:spPr/>
        <p:txBody>
          <a:bodyPr/>
          <a:lstStyle/>
          <a:p>
            <a:r>
              <a:rPr lang="it-IT" dirty="0"/>
              <a:t>PARQUE NACIONAL DE DOÑANA</a:t>
            </a:r>
          </a:p>
        </p:txBody>
      </p:sp>
      <p:pic>
        <p:nvPicPr>
          <p:cNvPr id="4" name="Segnaposto contenuto 3">
            <a:extLst>
              <a:ext uri="{FF2B5EF4-FFF2-40B4-BE49-F238E27FC236}">
                <a16:creationId xmlns:a16="http://schemas.microsoft.com/office/drawing/2014/main" id="{7F614D7E-F5E5-4C6B-A598-BF32BAC3CA78}"/>
              </a:ext>
            </a:extLst>
          </p:cNvPr>
          <p:cNvPicPr>
            <a:picLocks noGrp="1" noChangeAspect="1"/>
          </p:cNvPicPr>
          <p:nvPr>
            <p:ph idx="1"/>
          </p:nvPr>
        </p:nvPicPr>
        <p:blipFill>
          <a:blip r:embed="rId2"/>
          <a:stretch>
            <a:fillRect/>
          </a:stretch>
        </p:blipFill>
        <p:spPr>
          <a:xfrm>
            <a:off x="1525853" y="2160588"/>
            <a:ext cx="6900332" cy="3881437"/>
          </a:xfrm>
          <a:prstGeom prst="rect">
            <a:avLst/>
          </a:prstGeom>
        </p:spPr>
      </p:pic>
    </p:spTree>
    <p:extLst>
      <p:ext uri="{BB962C8B-B14F-4D97-AF65-F5344CB8AC3E}">
        <p14:creationId xmlns:p14="http://schemas.microsoft.com/office/powerpoint/2010/main" val="2218482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9DF137C-49F4-4037-9DD8-7ADD345AF8A8}"/>
              </a:ext>
            </a:extLst>
          </p:cNvPr>
          <p:cNvSpPr/>
          <p:nvPr/>
        </p:nvSpPr>
        <p:spPr>
          <a:xfrm>
            <a:off x="3048000" y="2690336"/>
            <a:ext cx="6096000" cy="3139321"/>
          </a:xfrm>
          <a:prstGeom prst="rect">
            <a:avLst/>
          </a:prstGeom>
        </p:spPr>
        <p:txBody>
          <a:bodyPr>
            <a:spAutoFit/>
          </a:bodyPr>
          <a:lstStyle/>
          <a:p>
            <a:endParaRPr lang="it-IT" dirty="0">
              <a:solidFill>
                <a:srgbClr val="505050"/>
              </a:solidFill>
              <a:latin typeface="Georgia" panose="02040502050405020303" pitchFamily="18" charset="0"/>
            </a:endParaRPr>
          </a:p>
          <a:p>
            <a:endParaRPr lang="it-IT" dirty="0">
              <a:solidFill>
                <a:srgbClr val="505050"/>
              </a:solidFill>
              <a:latin typeface="Georgia" panose="02040502050405020303" pitchFamily="18" charset="0"/>
            </a:endParaRPr>
          </a:p>
          <a:p>
            <a:endParaRPr lang="it-IT" dirty="0">
              <a:solidFill>
                <a:srgbClr val="505050"/>
              </a:solidFill>
              <a:latin typeface="Georgia" panose="02040502050405020303" pitchFamily="18" charset="0"/>
            </a:endParaRPr>
          </a:p>
          <a:p>
            <a:endParaRPr lang="it-IT" dirty="0">
              <a:solidFill>
                <a:srgbClr val="505050"/>
              </a:solidFill>
              <a:latin typeface="Georgia" panose="02040502050405020303" pitchFamily="18" charset="0"/>
            </a:endParaRPr>
          </a:p>
          <a:p>
            <a:endParaRPr lang="it-IT" dirty="0">
              <a:solidFill>
                <a:srgbClr val="505050"/>
              </a:solidFill>
              <a:latin typeface="Georgia" panose="02040502050405020303" pitchFamily="18" charset="0"/>
            </a:endParaRPr>
          </a:p>
          <a:p>
            <a:endParaRPr lang="it-IT" dirty="0">
              <a:solidFill>
                <a:srgbClr val="505050"/>
              </a:solidFill>
              <a:latin typeface="Georgia" panose="02040502050405020303" pitchFamily="18" charset="0"/>
            </a:endParaRPr>
          </a:p>
          <a:p>
            <a:r>
              <a:rPr lang="es-ES" dirty="0"/>
              <a:t>Muchas aves migratorias usan estrellas para orientarse. No es una leyenda popular, sino una realidad científica demostrada por varios estudios que también han confirmado cómo el vuelo está influenciado por el campo magnético de la Tierra.</a:t>
            </a:r>
            <a:endParaRPr lang="it-IT" dirty="0"/>
          </a:p>
        </p:txBody>
      </p:sp>
    </p:spTree>
    <p:extLst>
      <p:ext uri="{BB962C8B-B14F-4D97-AF65-F5344CB8AC3E}">
        <p14:creationId xmlns:p14="http://schemas.microsoft.com/office/powerpoint/2010/main" val="648421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D0459B-AA0A-4343-8346-156C1A332829}"/>
              </a:ext>
            </a:extLst>
          </p:cNvPr>
          <p:cNvSpPr>
            <a:spLocks noGrp="1"/>
          </p:cNvSpPr>
          <p:nvPr>
            <p:ph type="title"/>
          </p:nvPr>
        </p:nvSpPr>
        <p:spPr/>
        <p:txBody>
          <a:bodyPr/>
          <a:lstStyle/>
          <a:p>
            <a:r>
              <a:rPr lang="it-IT" dirty="0"/>
              <a:t>VENCEJO PÁLIDO</a:t>
            </a:r>
          </a:p>
        </p:txBody>
      </p:sp>
      <p:pic>
        <p:nvPicPr>
          <p:cNvPr id="4" name="Segnaposto contenuto 3">
            <a:extLst>
              <a:ext uri="{FF2B5EF4-FFF2-40B4-BE49-F238E27FC236}">
                <a16:creationId xmlns:a16="http://schemas.microsoft.com/office/drawing/2014/main" id="{22EC851A-B5F1-4C61-9D71-9AC23D1526A4}"/>
              </a:ext>
            </a:extLst>
          </p:cNvPr>
          <p:cNvPicPr>
            <a:picLocks noGrp="1" noChangeAspect="1"/>
          </p:cNvPicPr>
          <p:nvPr>
            <p:ph idx="1"/>
          </p:nvPr>
        </p:nvPicPr>
        <p:blipFill>
          <a:blip r:embed="rId2"/>
          <a:stretch>
            <a:fillRect/>
          </a:stretch>
        </p:blipFill>
        <p:spPr>
          <a:xfrm>
            <a:off x="856456" y="2196306"/>
            <a:ext cx="8239125" cy="3810000"/>
          </a:xfrm>
          <a:prstGeom prst="rect">
            <a:avLst/>
          </a:prstGeom>
        </p:spPr>
      </p:pic>
    </p:spTree>
    <p:extLst>
      <p:ext uri="{BB962C8B-B14F-4D97-AF65-F5344CB8AC3E}">
        <p14:creationId xmlns:p14="http://schemas.microsoft.com/office/powerpoint/2010/main" val="2107345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06AA3A1-BB84-476A-B1BD-A5996028E609}"/>
              </a:ext>
            </a:extLst>
          </p:cNvPr>
          <p:cNvSpPr/>
          <p:nvPr/>
        </p:nvSpPr>
        <p:spPr>
          <a:xfrm>
            <a:off x="1949395" y="2113031"/>
            <a:ext cx="8293210" cy="2631939"/>
          </a:xfrm>
          <a:prstGeom prst="rect">
            <a:avLst/>
          </a:prstGeom>
        </p:spPr>
        <p:txBody>
          <a:bodyPr wrap="square">
            <a:spAutoFit/>
          </a:bodyPr>
          <a:lstStyle/>
          <a:p>
            <a:pPr algn="just" fontAlgn="base">
              <a:lnSpc>
                <a:spcPts val="1755"/>
              </a:lnSpc>
              <a:spcAft>
                <a:spcPts val="1725"/>
              </a:spcAft>
            </a:pPr>
            <a:r>
              <a:rPr lang="es-ES" dirty="0">
                <a:solidFill>
                  <a:srgbClr val="333333"/>
                </a:solidFill>
                <a:latin typeface="Verdana" panose="020B0604030504040204" pitchFamily="34" charset="0"/>
                <a:ea typeface="Times New Roman" panose="02020603050405020304" pitchFamily="18" charset="0"/>
                <a:cs typeface="Times New Roman" panose="02020603050405020304" pitchFamily="18" charset="0"/>
              </a:rPr>
              <a:t>La alteración del ambiente afecta profundamente también a los Países   mediterráneos: por este motivo demasiadas especies tanto de la flora como de la fauna quedan en peligro de extinción.  Lamentablemente, entre las áreas protegidas, aun faltan muchos lugares, sobre todo del litoral mediterráneo, que funcionan como apostaderos y áreas de crías de la fauna avícola y terrestre. Queremos esperar que la consolidación de las reservas actuales y la creación de otras nuevas puedan fomentar un turismo responsable, de bajo impacto con el medio ambiente, porque las zonas protegidas han también demostrado su papel educativo, como lugares de entrenamiento, investigación y de formación para la juventud.</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175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037EF3-38A2-45B7-A81A-2214B1EDC9E7}"/>
              </a:ext>
            </a:extLst>
          </p:cNvPr>
          <p:cNvSpPr>
            <a:spLocks noGrp="1"/>
          </p:cNvSpPr>
          <p:nvPr>
            <p:ph type="title"/>
          </p:nvPr>
        </p:nvSpPr>
        <p:spPr/>
        <p:txBody>
          <a:bodyPr/>
          <a:lstStyle/>
          <a:p>
            <a:r>
              <a:rPr lang="it-IT" dirty="0"/>
              <a:t>BANDADA DE GRULLAS </a:t>
            </a:r>
          </a:p>
        </p:txBody>
      </p:sp>
      <p:pic>
        <p:nvPicPr>
          <p:cNvPr id="4" name="Segnaposto contenuto 3">
            <a:extLst>
              <a:ext uri="{FF2B5EF4-FFF2-40B4-BE49-F238E27FC236}">
                <a16:creationId xmlns:a16="http://schemas.microsoft.com/office/drawing/2014/main" id="{D3FC2815-0D9C-470F-9E7B-F04CB875244F}"/>
              </a:ext>
            </a:extLst>
          </p:cNvPr>
          <p:cNvPicPr>
            <a:picLocks noGrp="1" noChangeAspect="1"/>
          </p:cNvPicPr>
          <p:nvPr>
            <p:ph idx="1"/>
          </p:nvPr>
        </p:nvPicPr>
        <p:blipFill>
          <a:blip r:embed="rId2"/>
          <a:stretch>
            <a:fillRect/>
          </a:stretch>
        </p:blipFill>
        <p:spPr>
          <a:xfrm>
            <a:off x="1525853" y="2160588"/>
            <a:ext cx="6900332" cy="3881437"/>
          </a:xfrm>
          <a:prstGeom prst="rect">
            <a:avLst/>
          </a:prstGeom>
        </p:spPr>
      </p:pic>
    </p:spTree>
    <p:extLst>
      <p:ext uri="{BB962C8B-B14F-4D97-AF65-F5344CB8AC3E}">
        <p14:creationId xmlns:p14="http://schemas.microsoft.com/office/powerpoint/2010/main" val="2400400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BFEC84-4874-4EA3-AA8F-CC553D23D62F}"/>
              </a:ext>
            </a:extLst>
          </p:cNvPr>
          <p:cNvSpPr>
            <a:spLocks noGrp="1"/>
          </p:cNvSpPr>
          <p:nvPr>
            <p:ph type="title"/>
          </p:nvPr>
        </p:nvSpPr>
        <p:spPr/>
        <p:txBody>
          <a:bodyPr/>
          <a:lstStyle/>
          <a:p>
            <a:pPr algn="ctr"/>
            <a:r>
              <a:rPr lang="it-IT" dirty="0"/>
              <a:t>         REMANSO</a:t>
            </a:r>
          </a:p>
        </p:txBody>
      </p:sp>
      <p:pic>
        <p:nvPicPr>
          <p:cNvPr id="7" name="Segnaposto contenuto 6">
            <a:extLst>
              <a:ext uri="{FF2B5EF4-FFF2-40B4-BE49-F238E27FC236}">
                <a16:creationId xmlns:a16="http://schemas.microsoft.com/office/drawing/2014/main" id="{8589E051-2ADB-4D58-9079-E7C7CAFCD5AE}"/>
              </a:ext>
            </a:extLst>
          </p:cNvPr>
          <p:cNvPicPr>
            <a:picLocks noGrp="1" noChangeAspect="1"/>
          </p:cNvPicPr>
          <p:nvPr>
            <p:ph sz="half" idx="2"/>
          </p:nvPr>
        </p:nvPicPr>
        <p:blipFill rotWithShape="1">
          <a:blip r:embed="rId2"/>
          <a:srcRect b="3312"/>
          <a:stretch/>
        </p:blipFill>
        <p:spPr>
          <a:xfrm>
            <a:off x="1692683" y="1815213"/>
            <a:ext cx="2880000" cy="4226149"/>
          </a:xfrm>
          <a:prstGeom prst="rect">
            <a:avLst/>
          </a:prstGeom>
        </p:spPr>
      </p:pic>
      <p:sp>
        <p:nvSpPr>
          <p:cNvPr id="6" name="Segnaposto contenuto 5">
            <a:extLst>
              <a:ext uri="{FF2B5EF4-FFF2-40B4-BE49-F238E27FC236}">
                <a16:creationId xmlns:a16="http://schemas.microsoft.com/office/drawing/2014/main" id="{1703224C-94FD-4AAD-B722-4D69539C7FF0}"/>
              </a:ext>
            </a:extLst>
          </p:cNvPr>
          <p:cNvSpPr>
            <a:spLocks noGrp="1"/>
          </p:cNvSpPr>
          <p:nvPr>
            <p:ph sz="quarter" idx="4"/>
          </p:nvPr>
        </p:nvSpPr>
        <p:spPr/>
        <p:txBody>
          <a:bodyPr>
            <a:normAutofit lnSpcReduction="10000"/>
          </a:bodyPr>
          <a:lstStyle/>
          <a:p>
            <a:r>
              <a:rPr lang="it-IT" altLang="it-IT" b="1" dirty="0">
                <a:solidFill>
                  <a:srgbClr val="000000"/>
                </a:solidFill>
                <a:latin typeface="Times New Roman" panose="02020603050405020304" pitchFamily="18" charset="0"/>
                <a:cs typeface="Times New Roman" panose="02020603050405020304" pitchFamily="18" charset="0"/>
              </a:rPr>
              <a:t>El </a:t>
            </a:r>
            <a:r>
              <a:rPr lang="it-IT" altLang="it-IT" b="1" dirty="0" err="1">
                <a:solidFill>
                  <a:srgbClr val="000000"/>
                </a:solidFill>
                <a:latin typeface="Times New Roman" panose="02020603050405020304" pitchFamily="18" charset="0"/>
                <a:cs typeface="Times New Roman" panose="02020603050405020304" pitchFamily="18" charset="0"/>
              </a:rPr>
              <a:t>búho</a:t>
            </a:r>
            <a:br>
              <a:rPr lang="it-IT" altLang="it-IT" b="1" dirty="0">
                <a:solidFill>
                  <a:srgbClr val="000000"/>
                </a:solidFill>
                <a:latin typeface="Times New Roman" panose="02020603050405020304" pitchFamily="18" charset="0"/>
                <a:cs typeface="Times New Roman" panose="02020603050405020304" pitchFamily="18" charset="0"/>
              </a:rPr>
            </a:br>
            <a:r>
              <a:rPr lang="it-IT" altLang="it-IT" b="1" dirty="0" err="1">
                <a:solidFill>
                  <a:srgbClr val="000000"/>
                </a:solidFill>
                <a:latin typeface="Times New Roman" panose="02020603050405020304" pitchFamily="18" charset="0"/>
                <a:cs typeface="Times New Roman" panose="02020603050405020304" pitchFamily="18" charset="0"/>
              </a:rPr>
              <a:t>deja</a:t>
            </a:r>
            <a:r>
              <a:rPr lang="it-IT" altLang="it-IT" b="1" dirty="0">
                <a:solidFill>
                  <a:srgbClr val="000000"/>
                </a:solidFill>
                <a:latin typeface="Times New Roman" panose="02020603050405020304" pitchFamily="18" charset="0"/>
                <a:cs typeface="Times New Roman" panose="02020603050405020304" pitchFamily="18" charset="0"/>
              </a:rPr>
              <a:t> su </a:t>
            </a:r>
            <a:r>
              <a:rPr lang="it-IT" altLang="it-IT" b="1" dirty="0" err="1">
                <a:solidFill>
                  <a:srgbClr val="000000"/>
                </a:solidFill>
                <a:latin typeface="Times New Roman" panose="02020603050405020304" pitchFamily="18" charset="0"/>
                <a:cs typeface="Times New Roman" panose="02020603050405020304" pitchFamily="18" charset="0"/>
              </a:rPr>
              <a:t>meditación</a:t>
            </a:r>
            <a:r>
              <a:rPr lang="it-IT" altLang="it-IT" b="1" dirty="0">
                <a:solidFill>
                  <a:srgbClr val="000000"/>
                </a:solidFill>
                <a:latin typeface="Times New Roman" panose="02020603050405020304" pitchFamily="18" charset="0"/>
                <a:cs typeface="Times New Roman" panose="02020603050405020304" pitchFamily="18" charset="0"/>
              </a:rPr>
              <a:t>,</a:t>
            </a:r>
            <a:br>
              <a:rPr lang="it-IT" altLang="it-IT" b="1" dirty="0">
                <a:solidFill>
                  <a:srgbClr val="000000"/>
                </a:solidFill>
                <a:latin typeface="Times New Roman" panose="02020603050405020304" pitchFamily="18" charset="0"/>
                <a:cs typeface="Times New Roman" panose="02020603050405020304" pitchFamily="18" charset="0"/>
              </a:rPr>
            </a:br>
            <a:r>
              <a:rPr lang="it-IT" altLang="it-IT" b="1" dirty="0" err="1">
                <a:solidFill>
                  <a:srgbClr val="000000"/>
                </a:solidFill>
                <a:latin typeface="Times New Roman" panose="02020603050405020304" pitchFamily="18" charset="0"/>
                <a:cs typeface="Times New Roman" panose="02020603050405020304" pitchFamily="18" charset="0"/>
              </a:rPr>
              <a:t>limpia</a:t>
            </a:r>
            <a:r>
              <a:rPr lang="it-IT" altLang="it-IT" b="1" dirty="0">
                <a:solidFill>
                  <a:srgbClr val="000000"/>
                </a:solidFill>
                <a:latin typeface="Times New Roman" panose="02020603050405020304" pitchFamily="18" charset="0"/>
                <a:cs typeface="Times New Roman" panose="02020603050405020304" pitchFamily="18" charset="0"/>
              </a:rPr>
              <a:t> </a:t>
            </a:r>
            <a:r>
              <a:rPr lang="it-IT" altLang="it-IT" b="1" dirty="0" err="1">
                <a:solidFill>
                  <a:srgbClr val="000000"/>
                </a:solidFill>
                <a:latin typeface="Times New Roman" panose="02020603050405020304" pitchFamily="18" charset="0"/>
                <a:cs typeface="Times New Roman" panose="02020603050405020304" pitchFamily="18" charset="0"/>
              </a:rPr>
              <a:t>sus</a:t>
            </a:r>
            <a:r>
              <a:rPr lang="it-IT" altLang="it-IT" b="1" dirty="0">
                <a:solidFill>
                  <a:srgbClr val="000000"/>
                </a:solidFill>
                <a:latin typeface="Times New Roman" panose="02020603050405020304" pitchFamily="18" charset="0"/>
                <a:cs typeface="Times New Roman" panose="02020603050405020304" pitchFamily="18" charset="0"/>
              </a:rPr>
              <a:t> </a:t>
            </a:r>
            <a:r>
              <a:rPr lang="it-IT" altLang="it-IT" b="1" dirty="0" err="1">
                <a:solidFill>
                  <a:srgbClr val="000000"/>
                </a:solidFill>
                <a:latin typeface="Times New Roman" panose="02020603050405020304" pitchFamily="18" charset="0"/>
                <a:cs typeface="Times New Roman" panose="02020603050405020304" pitchFamily="18" charset="0"/>
              </a:rPr>
              <a:t>gafas</a:t>
            </a:r>
            <a:br>
              <a:rPr lang="it-IT" altLang="it-IT" b="1" dirty="0">
                <a:solidFill>
                  <a:srgbClr val="000000"/>
                </a:solidFill>
                <a:latin typeface="Times New Roman" panose="02020603050405020304" pitchFamily="18" charset="0"/>
                <a:cs typeface="Times New Roman" panose="02020603050405020304" pitchFamily="18" charset="0"/>
              </a:rPr>
            </a:br>
            <a:r>
              <a:rPr lang="it-IT" altLang="it-IT" b="1" dirty="0">
                <a:solidFill>
                  <a:srgbClr val="000000"/>
                </a:solidFill>
                <a:latin typeface="Times New Roman" panose="02020603050405020304" pitchFamily="18" charset="0"/>
                <a:cs typeface="Times New Roman" panose="02020603050405020304" pitchFamily="18" charset="0"/>
              </a:rPr>
              <a:t>y </a:t>
            </a:r>
            <a:r>
              <a:rPr lang="it-IT" altLang="it-IT" b="1" dirty="0" err="1">
                <a:solidFill>
                  <a:srgbClr val="000000"/>
                </a:solidFill>
                <a:latin typeface="Times New Roman" panose="02020603050405020304" pitchFamily="18" charset="0"/>
                <a:cs typeface="Times New Roman" panose="02020603050405020304" pitchFamily="18" charset="0"/>
              </a:rPr>
              <a:t>suspira</a:t>
            </a:r>
            <a:r>
              <a:rPr lang="it-IT" altLang="it-IT" b="1" dirty="0">
                <a:solidFill>
                  <a:srgbClr val="000000"/>
                </a:solidFill>
                <a:latin typeface="Times New Roman" panose="02020603050405020304" pitchFamily="18" charset="0"/>
                <a:cs typeface="Times New Roman" panose="02020603050405020304" pitchFamily="18" charset="0"/>
              </a:rPr>
              <a:t>.</a:t>
            </a:r>
            <a:br>
              <a:rPr lang="it-IT" altLang="it-IT" b="1" dirty="0">
                <a:solidFill>
                  <a:srgbClr val="000000"/>
                </a:solidFill>
                <a:latin typeface="Times New Roman" panose="02020603050405020304" pitchFamily="18" charset="0"/>
                <a:cs typeface="Times New Roman" panose="02020603050405020304" pitchFamily="18" charset="0"/>
              </a:rPr>
            </a:br>
            <a:r>
              <a:rPr lang="it-IT" altLang="it-IT" b="1" dirty="0">
                <a:solidFill>
                  <a:srgbClr val="000000"/>
                </a:solidFill>
                <a:latin typeface="Times New Roman" panose="02020603050405020304" pitchFamily="18" charset="0"/>
                <a:cs typeface="Times New Roman" panose="02020603050405020304" pitchFamily="18" charset="0"/>
              </a:rPr>
              <a:t>Una </a:t>
            </a:r>
            <a:r>
              <a:rPr lang="it-IT" altLang="it-IT" b="1" dirty="0" err="1">
                <a:solidFill>
                  <a:srgbClr val="000000"/>
                </a:solidFill>
                <a:latin typeface="Times New Roman" panose="02020603050405020304" pitchFamily="18" charset="0"/>
                <a:cs typeface="Times New Roman" panose="02020603050405020304" pitchFamily="18" charset="0"/>
              </a:rPr>
              <a:t>luciérnaga</a:t>
            </a:r>
            <a:br>
              <a:rPr lang="it-IT" altLang="it-IT" b="1" dirty="0">
                <a:solidFill>
                  <a:srgbClr val="000000"/>
                </a:solidFill>
                <a:latin typeface="Times New Roman" panose="02020603050405020304" pitchFamily="18" charset="0"/>
                <a:cs typeface="Times New Roman" panose="02020603050405020304" pitchFamily="18" charset="0"/>
              </a:rPr>
            </a:br>
            <a:r>
              <a:rPr lang="it-IT" altLang="it-IT" b="1" dirty="0" err="1">
                <a:solidFill>
                  <a:srgbClr val="000000"/>
                </a:solidFill>
                <a:latin typeface="Times New Roman" panose="02020603050405020304" pitchFamily="18" charset="0"/>
                <a:cs typeface="Times New Roman" panose="02020603050405020304" pitchFamily="18" charset="0"/>
              </a:rPr>
              <a:t>rueda</a:t>
            </a:r>
            <a:r>
              <a:rPr lang="it-IT" altLang="it-IT" b="1" dirty="0">
                <a:solidFill>
                  <a:srgbClr val="000000"/>
                </a:solidFill>
                <a:latin typeface="Times New Roman" panose="02020603050405020304" pitchFamily="18" charset="0"/>
                <a:cs typeface="Times New Roman" panose="02020603050405020304" pitchFamily="18" charset="0"/>
              </a:rPr>
              <a:t> monte </a:t>
            </a:r>
            <a:r>
              <a:rPr lang="it-IT" altLang="it-IT" b="1" dirty="0" err="1">
                <a:solidFill>
                  <a:srgbClr val="000000"/>
                </a:solidFill>
                <a:latin typeface="Times New Roman" panose="02020603050405020304" pitchFamily="18" charset="0"/>
                <a:cs typeface="Times New Roman" panose="02020603050405020304" pitchFamily="18" charset="0"/>
              </a:rPr>
              <a:t>abajo</a:t>
            </a:r>
            <a:r>
              <a:rPr lang="it-IT" altLang="it-IT" b="1" dirty="0">
                <a:solidFill>
                  <a:srgbClr val="000000"/>
                </a:solidFill>
                <a:latin typeface="Times New Roman" panose="02020603050405020304" pitchFamily="18" charset="0"/>
                <a:cs typeface="Times New Roman" panose="02020603050405020304" pitchFamily="18" charset="0"/>
              </a:rPr>
              <a:t>,</a:t>
            </a:r>
            <a:br>
              <a:rPr lang="it-IT" altLang="it-IT" b="1" dirty="0">
                <a:solidFill>
                  <a:srgbClr val="000000"/>
                </a:solidFill>
                <a:latin typeface="Times New Roman" panose="02020603050405020304" pitchFamily="18" charset="0"/>
                <a:cs typeface="Times New Roman" panose="02020603050405020304" pitchFamily="18" charset="0"/>
              </a:rPr>
            </a:br>
            <a:r>
              <a:rPr lang="it-IT" altLang="it-IT" b="1" dirty="0">
                <a:solidFill>
                  <a:srgbClr val="000000"/>
                </a:solidFill>
                <a:latin typeface="Times New Roman" panose="02020603050405020304" pitchFamily="18" charset="0"/>
                <a:cs typeface="Times New Roman" panose="02020603050405020304" pitchFamily="18" charset="0"/>
              </a:rPr>
              <a:t>y una </a:t>
            </a:r>
            <a:r>
              <a:rPr lang="it-IT" altLang="it-IT" b="1" dirty="0" err="1">
                <a:solidFill>
                  <a:srgbClr val="000000"/>
                </a:solidFill>
                <a:latin typeface="Times New Roman" panose="02020603050405020304" pitchFamily="18" charset="0"/>
                <a:cs typeface="Times New Roman" panose="02020603050405020304" pitchFamily="18" charset="0"/>
              </a:rPr>
              <a:t>estrella</a:t>
            </a:r>
            <a:r>
              <a:rPr lang="it-IT" altLang="it-IT" b="1" dirty="0">
                <a:solidFill>
                  <a:srgbClr val="000000"/>
                </a:solidFill>
                <a:latin typeface="Times New Roman" panose="02020603050405020304" pitchFamily="18" charset="0"/>
                <a:cs typeface="Times New Roman" panose="02020603050405020304" pitchFamily="18" charset="0"/>
              </a:rPr>
              <a:t>,</a:t>
            </a:r>
            <a:br>
              <a:rPr lang="it-IT" altLang="it-IT" b="1" dirty="0">
                <a:solidFill>
                  <a:srgbClr val="000000"/>
                </a:solidFill>
                <a:latin typeface="Times New Roman" panose="02020603050405020304" pitchFamily="18" charset="0"/>
                <a:cs typeface="Times New Roman" panose="02020603050405020304" pitchFamily="18" charset="0"/>
              </a:rPr>
            </a:br>
            <a:r>
              <a:rPr lang="it-IT" altLang="it-IT" b="1" dirty="0">
                <a:solidFill>
                  <a:srgbClr val="000000"/>
                </a:solidFill>
                <a:latin typeface="Times New Roman" panose="02020603050405020304" pitchFamily="18" charset="0"/>
                <a:cs typeface="Times New Roman" panose="02020603050405020304" pitchFamily="18" charset="0"/>
              </a:rPr>
              <a:t>se corre.</a:t>
            </a:r>
            <a:br>
              <a:rPr lang="it-IT" altLang="it-IT" b="1" dirty="0">
                <a:solidFill>
                  <a:srgbClr val="000000"/>
                </a:solidFill>
                <a:latin typeface="Times New Roman" panose="02020603050405020304" pitchFamily="18" charset="0"/>
                <a:cs typeface="Times New Roman" panose="02020603050405020304" pitchFamily="18" charset="0"/>
              </a:rPr>
            </a:br>
            <a:r>
              <a:rPr lang="it-IT" altLang="it-IT" b="1" dirty="0">
                <a:solidFill>
                  <a:srgbClr val="000000"/>
                </a:solidFill>
                <a:latin typeface="Times New Roman" panose="02020603050405020304" pitchFamily="18" charset="0"/>
                <a:cs typeface="Times New Roman" panose="02020603050405020304" pitchFamily="18" charset="0"/>
              </a:rPr>
              <a:t>El </a:t>
            </a:r>
            <a:r>
              <a:rPr lang="it-IT" altLang="it-IT" b="1" dirty="0" err="1">
                <a:solidFill>
                  <a:srgbClr val="000000"/>
                </a:solidFill>
                <a:latin typeface="Times New Roman" panose="02020603050405020304" pitchFamily="18" charset="0"/>
                <a:cs typeface="Times New Roman" panose="02020603050405020304" pitchFamily="18" charset="0"/>
              </a:rPr>
              <a:t>búho</a:t>
            </a:r>
            <a:r>
              <a:rPr lang="it-IT" altLang="it-IT" b="1" dirty="0">
                <a:solidFill>
                  <a:srgbClr val="000000"/>
                </a:solidFill>
                <a:latin typeface="Times New Roman" panose="02020603050405020304" pitchFamily="18" charset="0"/>
                <a:cs typeface="Times New Roman" panose="02020603050405020304" pitchFamily="18" charset="0"/>
              </a:rPr>
              <a:t> </a:t>
            </a:r>
            <a:r>
              <a:rPr lang="it-IT" altLang="it-IT" b="1" dirty="0" err="1">
                <a:solidFill>
                  <a:srgbClr val="000000"/>
                </a:solidFill>
                <a:latin typeface="Times New Roman" panose="02020603050405020304" pitchFamily="18" charset="0"/>
                <a:cs typeface="Times New Roman" panose="02020603050405020304" pitchFamily="18" charset="0"/>
              </a:rPr>
              <a:t>bate</a:t>
            </a:r>
            <a:r>
              <a:rPr lang="it-IT" altLang="it-IT" b="1" dirty="0">
                <a:solidFill>
                  <a:srgbClr val="000000"/>
                </a:solidFill>
                <a:latin typeface="Times New Roman" panose="02020603050405020304" pitchFamily="18" charset="0"/>
                <a:cs typeface="Times New Roman" panose="02020603050405020304" pitchFamily="18" charset="0"/>
              </a:rPr>
              <a:t> </a:t>
            </a:r>
            <a:r>
              <a:rPr lang="it-IT" altLang="it-IT" b="1" dirty="0" err="1">
                <a:solidFill>
                  <a:srgbClr val="000000"/>
                </a:solidFill>
                <a:latin typeface="Times New Roman" panose="02020603050405020304" pitchFamily="18" charset="0"/>
                <a:cs typeface="Times New Roman" panose="02020603050405020304" pitchFamily="18" charset="0"/>
              </a:rPr>
              <a:t>sus</a:t>
            </a:r>
            <a:r>
              <a:rPr lang="it-IT" altLang="it-IT" b="1" dirty="0">
                <a:solidFill>
                  <a:srgbClr val="000000"/>
                </a:solidFill>
                <a:latin typeface="Times New Roman" panose="02020603050405020304" pitchFamily="18" charset="0"/>
                <a:cs typeface="Times New Roman" panose="02020603050405020304" pitchFamily="18" charset="0"/>
              </a:rPr>
              <a:t> alas</a:t>
            </a:r>
            <a:br>
              <a:rPr lang="it-IT" altLang="it-IT" b="1" dirty="0">
                <a:solidFill>
                  <a:srgbClr val="000000"/>
                </a:solidFill>
                <a:latin typeface="Times New Roman" panose="02020603050405020304" pitchFamily="18" charset="0"/>
                <a:cs typeface="Times New Roman" panose="02020603050405020304" pitchFamily="18" charset="0"/>
              </a:rPr>
            </a:br>
            <a:r>
              <a:rPr lang="it-IT" altLang="it-IT" b="1" dirty="0">
                <a:solidFill>
                  <a:srgbClr val="000000"/>
                </a:solidFill>
                <a:latin typeface="Times New Roman" panose="02020603050405020304" pitchFamily="18" charset="0"/>
                <a:cs typeface="Times New Roman" panose="02020603050405020304" pitchFamily="18" charset="0"/>
              </a:rPr>
              <a:t>y </a:t>
            </a:r>
            <a:r>
              <a:rPr lang="it-IT" altLang="it-IT" b="1" dirty="0" err="1">
                <a:solidFill>
                  <a:srgbClr val="000000"/>
                </a:solidFill>
                <a:latin typeface="Times New Roman" panose="02020603050405020304" pitchFamily="18" charset="0"/>
                <a:cs typeface="Times New Roman" panose="02020603050405020304" pitchFamily="18" charset="0"/>
              </a:rPr>
              <a:t>sigue</a:t>
            </a:r>
            <a:r>
              <a:rPr lang="it-IT" altLang="it-IT" b="1" dirty="0">
                <a:solidFill>
                  <a:srgbClr val="000000"/>
                </a:solidFill>
                <a:latin typeface="Times New Roman" panose="02020603050405020304" pitchFamily="18" charset="0"/>
                <a:cs typeface="Times New Roman" panose="02020603050405020304" pitchFamily="18" charset="0"/>
              </a:rPr>
              <a:t> meditando.</a:t>
            </a:r>
            <a:r>
              <a:rPr lang="it-IT" altLang="it-IT" dirty="0">
                <a:solidFill>
                  <a:schemeClr val="tx1"/>
                </a:solidFill>
              </a:rPr>
              <a:t> </a:t>
            </a:r>
            <a:br>
              <a:rPr lang="it-IT" altLang="it-IT" dirty="0">
                <a:solidFill>
                  <a:schemeClr val="tx1"/>
                </a:solidFill>
              </a:rPr>
            </a:br>
            <a:br>
              <a:rPr lang="it-IT" altLang="it-IT" dirty="0">
                <a:solidFill>
                  <a:schemeClr val="tx1"/>
                </a:solidFill>
              </a:rPr>
            </a:br>
            <a:r>
              <a:rPr lang="it-IT" altLang="it-IT" dirty="0">
                <a:solidFill>
                  <a:schemeClr val="tx1"/>
                </a:solidFill>
              </a:rPr>
              <a:t>(Federico García Lorca, 1919)</a:t>
            </a:r>
            <a:endParaRPr lang="it-IT" dirty="0"/>
          </a:p>
        </p:txBody>
      </p:sp>
    </p:spTree>
    <p:extLst>
      <p:ext uri="{BB962C8B-B14F-4D97-AF65-F5344CB8AC3E}">
        <p14:creationId xmlns:p14="http://schemas.microsoft.com/office/powerpoint/2010/main" val="2812338887"/>
      </p:ext>
    </p:extLst>
  </p:cSld>
  <p:clrMapOvr>
    <a:masterClrMapping/>
  </p:clrMapOvr>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283</TotalTime>
  <Words>761</Words>
  <Application>Microsoft Office PowerPoint</Application>
  <PresentationFormat>Widescreen</PresentationFormat>
  <Paragraphs>38</Paragraphs>
  <Slides>22</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22</vt:i4>
      </vt:variant>
    </vt:vector>
  </HeadingPairs>
  <TitlesOfParts>
    <vt:vector size="30" baseType="lpstr">
      <vt:lpstr>Arial</vt:lpstr>
      <vt:lpstr>Calibri</vt:lpstr>
      <vt:lpstr>Georgia</vt:lpstr>
      <vt:lpstr>Times New Roman</vt:lpstr>
      <vt:lpstr>Trebuchet MS</vt:lpstr>
      <vt:lpstr>Verdana</vt:lpstr>
      <vt:lpstr>Wingdings 3</vt:lpstr>
      <vt:lpstr>Sfaccettatura</vt:lpstr>
      <vt:lpstr>Alas sobre el Mediterráneo: </vt:lpstr>
      <vt:lpstr>Presentazione standard di PowerPoint</vt:lpstr>
      <vt:lpstr>Presentazione standard di PowerPoint</vt:lpstr>
      <vt:lpstr>ÁGUILA CULEBRERA</vt:lpstr>
      <vt:lpstr>HALCÓN ABEJERO</vt:lpstr>
      <vt:lpstr>Presentazione standard di PowerPoint</vt:lpstr>
      <vt:lpstr>ÁGUILA CALZADA</vt:lpstr>
      <vt:lpstr>ABUBILLA</vt:lpstr>
      <vt:lpstr>ZARZAL ALIRROJO</vt:lpstr>
      <vt:lpstr>Lechuza Campestre</vt:lpstr>
      <vt:lpstr>Presentazione standard di PowerPoint</vt:lpstr>
      <vt:lpstr>SIERRA DEL MONTSIÁ</vt:lpstr>
      <vt:lpstr>Presentazione standard di PowerPoint</vt:lpstr>
      <vt:lpstr>PARQUE NATURAL DEL MONTE BEIGUA </vt:lpstr>
      <vt:lpstr>Presentazione standard di PowerPoint</vt:lpstr>
      <vt:lpstr>BRIC DEL DENTE  ( PARQUE DEL BEIGUA )</vt:lpstr>
      <vt:lpstr>PARQUE NACIONAL DE DOÑANA</vt:lpstr>
      <vt:lpstr>Presentazione standard di PowerPoint</vt:lpstr>
      <vt:lpstr>VENCEJO PÁLIDO</vt:lpstr>
      <vt:lpstr>Presentazione standard di PowerPoint</vt:lpstr>
      <vt:lpstr>BANDADA DE GRULLAS </vt:lpstr>
      <vt:lpstr>         REMANSO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Alas sobre el Mediterráneo:</dc:title>
  <dc:creator>Nando</dc:creator>
  <cp:lastModifiedBy>Nando</cp:lastModifiedBy>
  <cp:revision>59</cp:revision>
  <dcterms:created xsi:type="dcterms:W3CDTF">2019-11-01T15:31:46Z</dcterms:created>
  <dcterms:modified xsi:type="dcterms:W3CDTF">2019-12-12T12:29:40Z</dcterms:modified>
</cp:coreProperties>
</file>